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2876" autoAdjust="0"/>
  </p:normalViewPr>
  <p:slideViewPr>
    <p:cSldViewPr snapToGrid="0">
      <p:cViewPr varScale="1">
        <p:scale>
          <a:sx n="63" d="100"/>
          <a:sy n="63" d="100"/>
        </p:scale>
        <p:origin x="1644" y="60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relocation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改變位址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scheme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 計畫；方案；組合，配合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>
                <a:ea typeface="ＭＳ Ｐゴシック" pitchFamily="34" charset="-128"/>
              </a:rPr>
              <a:t>Chapter 8: </a:t>
            </a:r>
            <a:br>
              <a:rPr lang="en-US" altLang="zh-TW" sz="4800" dirty="0">
                <a:ea typeface="ＭＳ Ｐゴシック" pitchFamily="34" charset="-128"/>
              </a:rPr>
            </a:br>
            <a:r>
              <a:rPr lang="en-US" altLang="zh-TW" sz="4800" dirty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77925"/>
            <a:ext cx="796766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No special support from the operating system is required</a:t>
            </a: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Stub replaces itself with the address of the routine, and executes the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also known as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Major part of swap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maintains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>
                <a:ea typeface="ＭＳ Ｐゴシック" pitchFamily="34" charset="-128"/>
              </a:rPr>
              <a:t>which have memory images on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Schematic View of Swapping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Main memory usually </a:t>
            </a:r>
            <a:r>
              <a:rPr lang="en-US" altLang="zh-TW" dirty="0">
                <a:ea typeface="ＭＳ Ｐゴシック" pitchFamily="34" charset="-128"/>
              </a:rPr>
              <a:t>divides</a:t>
            </a:r>
            <a:r>
              <a:rPr lang="en-US" altLang="zh-TW" sz="2400" dirty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>
                <a:ea typeface="ＭＳ Ｐゴシック" pitchFamily="34" charset="-128"/>
              </a:rPr>
              <a:t>used to protect user processes from each other, and from changing operating-system code and data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>
                <a:ea typeface="ＭＳ Ｐゴシック" pitchFamily="34" charset="-128"/>
              </a:rPr>
              <a:t>contains value of smallest physical address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>
                <a:ea typeface="ＭＳ Ｐゴシック" pitchFamily="34" charset="-128"/>
              </a:rPr>
              <a:t> contains range of logical addresses – each logical address must be less than the limit register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洞</a:t>
            </a:r>
            <a:r>
              <a:rPr lang="en-US" altLang="zh-TW" sz="2400" dirty="0">
                <a:ea typeface="ＭＳ Ｐゴシック" pitchFamily="34" charset="-128"/>
              </a:rPr>
              <a:t> – block of available memory; holes of various size are scattered throughout memory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1320800" y="4249738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largest leftover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holes ?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Contiguous</a:t>
            </a:r>
            <a:r>
              <a:rPr lang="zh-TW" altLang="en-US" sz="2800" dirty="0">
                <a:ea typeface="ＭＳ Ｐゴシック" pitchFamily="34" charset="-128"/>
              </a:rPr>
              <a:t>鄰近的</a:t>
            </a:r>
            <a:r>
              <a:rPr lang="en-US" altLang="zh-TW" sz="2800" dirty="0">
                <a:ea typeface="ＭＳ Ｐゴシック" pitchFamily="34" charset="-128"/>
              </a:rPr>
              <a:t> Memory Allocation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979488"/>
            <a:ext cx="8464550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total memory space exists to satisfy a request, but it is not contiguous</a:t>
            </a:r>
            <a:r>
              <a:rPr lang="zh-TW" altLang="en-US" sz="2400" dirty="0">
                <a:ea typeface="ＭＳ Ｐゴシック" pitchFamily="34" charset="-128"/>
              </a:rPr>
              <a:t>鄰近的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Reduce external fragmentation by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  <a:r>
              <a:rPr lang="zh-TW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 壓實</a:t>
            </a:r>
            <a:endParaRPr lang="en-US" altLang="zh-TW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Shuffle</a:t>
            </a:r>
            <a:r>
              <a:rPr lang="zh-TW" altLang="en-US" sz="2400" dirty="0">
                <a:ea typeface="ＭＳ Ｐゴシック" pitchFamily="34" charset="-128"/>
              </a:rPr>
              <a:t>洗牌</a:t>
            </a:r>
            <a:r>
              <a:rPr lang="en-US" altLang="zh-TW" sz="2400" dirty="0">
                <a:ea typeface="ＭＳ Ｐゴシック" pitchFamily="34" charset="-128"/>
              </a:rPr>
              <a:t> memory contents to place all free memory together in one large block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>
                <a:ea typeface="ＭＳ Ｐゴシック" pitchFamily="34" charset="-128"/>
              </a:rPr>
              <a:t>only</a:t>
            </a:r>
            <a:r>
              <a:rPr lang="en-US" altLang="zh-TW" sz="2400" dirty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I/O problem</a:t>
            </a:r>
          </a:p>
          <a:p>
            <a:pPr lvl="2"/>
            <a:r>
              <a:rPr lang="en-US" altLang="zh-TW" sz="2000" dirty="0">
                <a:ea typeface="ＭＳ Ｐゴシック" pitchFamily="34" charset="-128"/>
              </a:rPr>
              <a:t>Latch</a:t>
            </a:r>
            <a:r>
              <a:rPr lang="zh-TW" altLang="en-US" sz="2000" dirty="0">
                <a:ea typeface="ＭＳ Ｐゴシック" pitchFamily="34" charset="-128"/>
              </a:rPr>
              <a:t>門閂</a:t>
            </a:r>
            <a:r>
              <a:rPr lang="en-US" altLang="zh-TW" sz="2000" dirty="0">
                <a:ea typeface="ＭＳ Ｐゴシック" pitchFamily="34" charset="-128"/>
              </a:rPr>
              <a:t> job in memory while it is involved in I/O</a:t>
            </a:r>
          </a:p>
          <a:p>
            <a:pPr lvl="2"/>
            <a:r>
              <a:rPr lang="en-US" altLang="zh-TW" sz="2000" dirty="0">
                <a:ea typeface="ＭＳ Ｐゴシック" pitchFamily="34" charset="-128"/>
              </a:rPr>
              <a:t>Do I/O only into OS buffers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address space of a process can be noncontiguous</a:t>
            </a:r>
            <a:r>
              <a:rPr lang="en-US" altLang="zh-TW" sz="2400" dirty="0">
                <a:ea typeface="ＭＳ Ｐゴシック" pitchFamily="34" charset="-128"/>
              </a:rPr>
              <a:t>; process is allocated physical memory whenever the latter is available</a:t>
            </a:r>
          </a:p>
          <a:p>
            <a:r>
              <a:rPr lang="en-US" altLang="zh-TW" dirty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>
                <a:ea typeface="ＭＳ Ｐゴシック" pitchFamily="34" charset="-128"/>
              </a:rPr>
              <a:t> into fixed-sized blocks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Keep track of all free frames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>
                <a:ea typeface="ＭＳ Ｐゴシック" pitchFamily="34" charset="-128"/>
              </a:rPr>
              <a:t>, need to find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>
                <a:ea typeface="ＭＳ Ｐゴシック" pitchFamily="34" charset="-128"/>
              </a:rPr>
              <a:t>and load program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Set up a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which contains base address of each page in physical memory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offset (d)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combined with base address to define the physical memory address that is sent to the memory unit</a:t>
            </a: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For given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ea typeface="ＭＳ Ｐゴシック" pitchFamily="34" charset="-128"/>
              </a:rPr>
              <a:t>and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n                    m 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(0,2)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5*4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(1,3)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Page table is kept in main memory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length register</a:t>
            </a:r>
            <a:r>
              <a:rPr lang="zh-TW" altLang="en-US" b="1" dirty="0">
                <a:solidFill>
                  <a:srgbClr val="FF0000"/>
                </a:solidFill>
                <a:ea typeface="ＭＳ Ｐゴシック" pitchFamily="34" charset="-128"/>
              </a:rPr>
              <a:t>暫存器</a:t>
            </a:r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 (PRLR)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>
                <a:ea typeface="ＭＳ Ｐゴシック" pitchFamily="34" charset="-128"/>
              </a:rPr>
              <a:t>.  One for the page table and one for the data/instruction.</a:t>
            </a:r>
          </a:p>
          <a:p>
            <a:r>
              <a:rPr lang="en-US" altLang="zh-TW" dirty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>
                <a:ea typeface="ＭＳ Ｐゴシック" pitchFamily="34" charset="-128"/>
              </a:rPr>
              <a:t>called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>
                <a:ea typeface="ＭＳ Ｐゴシック" pitchFamily="34" charset="-128"/>
              </a:rPr>
              <a:t>or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>
                <a:ea typeface="ＭＳ Ｐゴシック" pitchFamily="34" charset="-128"/>
              </a:rPr>
              <a:t>Some TLBs store</a:t>
            </a:r>
            <a:r>
              <a:rPr lang="en-US" altLang="zh-TW" b="1" dirty="0">
                <a:ea typeface="ＭＳ Ｐゴシック" pitchFamily="34" charset="-128"/>
              </a:rPr>
              <a:t>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>
                <a:ea typeface="ＭＳ Ｐゴシック" pitchFamily="34" charset="-128"/>
              </a:rPr>
              <a:t>in each TLB entry –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Associative memory – provides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</a:p>
          <a:p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>
                <a:ea typeface="ＭＳ Ｐゴシック" pitchFamily="34" charset="-128"/>
              </a:rPr>
              <a:t>Address translation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Paging Hardware With TLB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>
                <a:ea typeface="ＭＳ Ｐゴシック" pitchFamily="34" charset="-128"/>
              </a:rPr>
              <a:t> 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>
                <a:ea typeface="ＭＳ Ｐゴシック" pitchFamily="34" charset="-128"/>
              </a:rPr>
              <a:t>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Associative Lookup =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Hit ratio = 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		EAT = (1 +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>
                <a:ea typeface="ＭＳ Ｐゴシック" pitchFamily="34" charset="-128"/>
              </a:rPr>
              <a:t>with each frame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Valid (v) or Invalid (</a:t>
            </a:r>
            <a:r>
              <a:rPr lang="en-US" altLang="zh-TW" dirty="0" err="1">
                <a:ea typeface="ＭＳ Ｐゴシック" pitchFamily="34" charset="-128"/>
              </a:rPr>
              <a:t>i</a:t>
            </a:r>
            <a:r>
              <a:rPr lang="en-US" altLang="zh-TW" dirty="0">
                <a:ea typeface="ＭＳ Ｐゴシック" pitchFamily="34" charset="-128"/>
              </a:rPr>
              <a:t>) bit in a 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One copy of read-only (reentrant) code shared among processes </a:t>
            </a:r>
            <a:r>
              <a:rPr lang="en-US" altLang="zh-TW" sz="2400" dirty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Each process keeps a separate</a:t>
            </a:r>
            <a:r>
              <a:rPr lang="zh-TW" altLang="en-US" sz="2400" dirty="0">
                <a:ea typeface="ＭＳ Ｐゴシック" pitchFamily="34" charset="-128"/>
              </a:rPr>
              <a:t>分開的</a:t>
            </a:r>
            <a:r>
              <a:rPr lang="en-US" altLang="zh-TW" sz="2400" dirty="0">
                <a:ea typeface="ＭＳ Ｐゴシック" pitchFamily="34" charset="-128"/>
              </a:rPr>
              <a:t> copy of the code and data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 Example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Hierarchical 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 to 2</a:t>
            </a:r>
            <a:r>
              <a:rPr lang="en-US" altLang="zh-TW" sz="2800" baseline="30000" dirty="0">
                <a:ea typeface="ＭＳ Ｐゴシック" pitchFamily="34" charset="-128"/>
              </a:rPr>
              <a:t>64</a:t>
            </a:r>
            <a:r>
              <a:rPr lang="en-US" altLang="zh-TW" sz="2800" dirty="0">
                <a:ea typeface="ＭＳ Ｐゴシック" pitchFamily="34" charset="-128"/>
              </a:rPr>
              <a:t>.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</a:t>
            </a:r>
            <a:r>
              <a:rPr lang="zh-TW" altLang="en-US" b="0" dirty="0"/>
              <a:t> </a:t>
            </a:r>
            <a:r>
              <a:rPr lang="zh-TW" altLang="en-US" b="0" dirty="0">
                <a:solidFill>
                  <a:srgbClr val="FF0000"/>
                </a:solidFill>
              </a:rPr>
              <a:t>極度地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large.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For 32-bit logical space, and page size of 4K, then a page table </a:t>
            </a:r>
            <a:r>
              <a:rPr lang="en-US" altLang="zh-TW" sz="2800" dirty="0" err="1">
                <a:ea typeface="ＭＳ Ｐゴシック" pitchFamily="34" charset="-128"/>
              </a:rPr>
              <a:t>caddressonsists</a:t>
            </a:r>
            <a:r>
              <a:rPr lang="en-US" altLang="zh-TW" sz="2800" dirty="0">
                <a:ea typeface="ＭＳ Ｐゴシック" pitchFamily="34" charset="-128"/>
              </a:rPr>
              <a:t>(</a:t>
            </a:r>
            <a:r>
              <a:rPr lang="zh-TW" altLang="en-US" sz="2800" dirty="0">
                <a:ea typeface="ＭＳ Ｐゴシック" pitchFamily="34" charset="-128"/>
              </a:rPr>
              <a:t>找不到翻譯</a:t>
            </a:r>
            <a:r>
              <a:rPr lang="en-US" altLang="zh-TW" sz="2800" dirty="0">
                <a:ea typeface="ＭＳ Ｐゴシック" pitchFamily="34" charset="-128"/>
              </a:rPr>
              <a:t>) of 1 million entries (2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/ 2</a:t>
            </a:r>
            <a:r>
              <a:rPr lang="en-US" altLang="zh-TW" sz="2800" baseline="30000" dirty="0">
                <a:ea typeface="ＭＳ Ｐゴシック" pitchFamily="34" charset="-128"/>
              </a:rPr>
              <a:t>12 </a:t>
            </a:r>
            <a:r>
              <a:rPr lang="en-US" altLang="zh-TW" sz="2800" dirty="0">
                <a:ea typeface="ＭＳ Ｐゴシック" pitchFamily="34" charset="-128"/>
              </a:rPr>
              <a:t>= 2</a:t>
            </a:r>
            <a:r>
              <a:rPr lang="en-US" altLang="zh-TW" sz="2800" baseline="30000" dirty="0">
                <a:ea typeface="ＭＳ Ｐゴシック" pitchFamily="34" charset="-128"/>
              </a:rPr>
              <a:t>20</a:t>
            </a:r>
            <a:r>
              <a:rPr lang="en-US" altLang="zh-TW" sz="2800" dirty="0">
                <a:ea typeface="ＭＳ Ｐゴシック" pitchFamily="34" charset="-128"/>
              </a:rPr>
              <a:t> = 1 million ).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Break up the logical address space into multiple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A simple technique is a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two-level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Page-Table Scheme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>
                <a:ea typeface="ＭＳ Ｐゴシック" pitchFamily="34" charset="-128"/>
              </a:rPr>
              <a:t>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Thus, a logical address is as</a:t>
            </a:r>
            <a:br>
              <a:rPr lang="en-US" altLang="zh-TW" dirty="0">
                <a:ea typeface="ＭＳ Ｐゴシック" pitchFamily="34" charset="-128"/>
              </a:rPr>
            </a:br>
            <a:br>
              <a:rPr lang="en-US" altLang="zh-TW" dirty="0">
                <a:ea typeface="ＭＳ Ｐゴシック" pitchFamily="34" charset="-128"/>
              </a:rPr>
            </a:br>
            <a:r>
              <a:rPr lang="en-US" altLang="zh-TW" dirty="0">
                <a:ea typeface="ＭＳ Ｐゴシック" pitchFamily="34" charset="-128"/>
              </a:rPr>
              <a:t>where</a:t>
            </a:r>
            <a:r>
              <a:rPr lang="en-US" altLang="zh-TW" i="1" dirty="0">
                <a:ea typeface="ＭＳ Ｐゴシック" pitchFamily="34" charset="-128"/>
              </a:rPr>
              <a:t>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Address-Translation Scheme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Main memory and registers </a:t>
            </a:r>
            <a:r>
              <a:rPr lang="en-US" altLang="zh-TW" sz="2800" dirty="0">
                <a:ea typeface="ＭＳ Ｐゴシック" pitchFamily="34" charset="-128"/>
              </a:rPr>
              <a:t>are only storage CPU can access directly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Protection of memory is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zh-TW" sz="2800" b="1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This page table contains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One entry for each real page of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page table is shared by all processes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Entry consists of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process</a:t>
            </a:r>
            <a:r>
              <a:rPr lang="en-US" altLang="zh-TW" sz="2800" dirty="0">
                <a:ea typeface="ＭＳ Ｐゴシック" pitchFamily="34" charset="-128"/>
              </a:rPr>
              <a:t> that owns that page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>
                <a:ea typeface="ＭＳ Ｐゴシック" pitchFamily="34" charset="-128"/>
              </a:rPr>
              <a:t>to store each page table, but increases time needed to search the table when a page reference occurs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Inverted Page Table Architecture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program is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000" dirty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User’s View of a Program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>
                <a:ea typeface="ＭＳ Ｐゴシック" pitchFamily="34" charset="-128"/>
              </a:rPr>
              <a:t>consists of a two-</a:t>
            </a:r>
            <a:r>
              <a:rPr lang="en-US" altLang="zh-TW" sz="2400" dirty="0" err="1">
                <a:ea typeface="ＭＳ Ｐゴシック" pitchFamily="34" charset="-128"/>
              </a:rPr>
              <a:t>tuple</a:t>
            </a:r>
            <a:r>
              <a:rPr lang="en-US" altLang="zh-TW" sz="2400" dirty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indicates</a:t>
            </a:r>
            <a:r>
              <a:rPr lang="zh-TW" altLang="en-US" sz="2400" dirty="0">
                <a:ea typeface="ＭＳ Ｐゴシック" pitchFamily="34" charset="-128"/>
              </a:rPr>
              <a:t>指出 象徵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is legal if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&lt;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Hardware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pair of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and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registers define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validation bit = 0 </a:t>
            </a:r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 of Segmentation</a:t>
            </a:r>
            <a:endParaRPr lang="en-US" altLang="zh-TW" sz="240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Supports both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>
                <a:ea typeface="ＭＳ Ｐゴシック" pitchFamily="34" charset="-128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CPU generates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Given to segmentation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produces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4GB (32 bits)</a:t>
            </a:r>
            <a:r>
              <a:rPr kumimoji="1" lang="en-US" altLang="zh-TW" sz="2400" b="1" kern="0" dirty="0">
                <a:latin typeface="Candara" pitchFamily="34" charset="0"/>
              </a:rPr>
              <a:t>, 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number: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Linux on 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task currently executing.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>
              <a:ea typeface="ＭＳ Ｐゴシック" pitchFamily="34" charset="-128"/>
            </a:endParaRPr>
          </a:p>
          <a:p>
            <a:r>
              <a:rPr kumimoji="0"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>
                <a:ea typeface="ＭＳ Ｐゴシック" pitchFamily="34" charset="-128"/>
              </a:rPr>
              <a:t>of instructions and data to memory addresses can happen at three different stages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>
                <a:ea typeface="ＭＳ Ｐゴシック" pitchFamily="34" charset="-128"/>
              </a:rPr>
              <a:t>:  If memory location known a priori, 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can be generated; must recompile code if starting location changes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>
                <a:ea typeface="ＭＳ Ｐゴシック" pitchFamily="34" charset="-128"/>
              </a:rPr>
              <a:t>:  Must generate </a:t>
            </a:r>
            <a:r>
              <a:rPr lang="en-US" altLang="zh-TW" sz="2400" b="1" dirty="0" err="1">
                <a:solidFill>
                  <a:srgbClr val="3366FF"/>
                </a:solidFill>
                <a:ea typeface="ＭＳ Ｐゴシック" pitchFamily="34" charset="-128"/>
              </a:rPr>
              <a:t>relocatable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 code</a:t>
            </a:r>
            <a:r>
              <a:rPr lang="en-US" altLang="zh-TW" sz="2400" dirty="0">
                <a:ea typeface="ＭＳ Ｐゴシック" pitchFamily="34" charset="-128"/>
              </a:rPr>
              <a:t> if memory location is not known at compile time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>
                <a:ea typeface="ＭＳ Ｐゴシック" pitchFamily="34" charset="-128"/>
              </a:rPr>
              <a:t>:  Binding delayed until run time if the process can be moved during its execution from one memory segment to another.  Need hardware support for address maps (e.g., base and limit</a:t>
            </a:r>
            <a:r>
              <a:rPr lang="en-US" altLang="zh-TW" sz="2400" i="1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The concept of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generated by the CPU;  also referred to as </a:t>
            </a:r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address seen by the memory unit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>
                <a:ea typeface="ＭＳ Ｐゴシック" pitchFamily="34" charset="-128"/>
              </a:rPr>
              <a:t>in compile-time and load-time address-binding schemes; logical (virtual)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ea typeface="ＭＳ Ｐゴシック" pitchFamily="34" charset="-128"/>
              </a:rPr>
              <a:t>Memory-Management Unit (</a:t>
            </a:r>
            <a:r>
              <a:rPr lang="en-US" altLang="zh-TW" dirty="0">
                <a:ea typeface="ＭＳ Ｐゴシック" pitchFamily="34" charset="-128"/>
              </a:rPr>
              <a:t>MMU</a:t>
            </a:r>
            <a:r>
              <a:rPr lang="en-US" altLang="zh-TW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>
                <a:ea typeface="ＭＳ Ｐゴシック" pitchFamily="34" charset="-128"/>
              </a:rPr>
              <a:t>that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>
                <a:ea typeface="ＭＳ Ｐゴシック" pitchFamily="34" charset="-128"/>
              </a:rPr>
              <a:t> virtual to physical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21742</TotalTime>
  <Words>2514</Words>
  <Application>Microsoft Office PowerPoint</Application>
  <PresentationFormat>On-screen Show (4:3)</PresentationFormat>
  <Paragraphs>399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188</cp:revision>
  <cp:lastPrinted>2001-06-14T14:14:54Z</cp:lastPrinted>
  <dcterms:created xsi:type="dcterms:W3CDTF">2008-07-20T15:16:37Z</dcterms:created>
  <dcterms:modified xsi:type="dcterms:W3CDTF">2020-05-08T14:56:38Z</dcterms:modified>
</cp:coreProperties>
</file>